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79" r:id="rId8"/>
    <p:sldId id="280" r:id="rId9"/>
    <p:sldId id="281" r:id="rId10"/>
    <p:sldId id="282" r:id="rId11"/>
    <p:sldId id="283" r:id="rId12"/>
  </p:sldIdLst>
  <p:sldSz cx="9144000" cy="6858000" type="screen4x3"/>
  <p:notesSz cx="6858000" cy="9144000"/>
  <p:embeddedFontLst>
    <p:embeddedFont>
      <p:font typeface="산돌종이학Blur" charset="-127"/>
      <p:regular r:id="rId13"/>
    </p:embeddedFont>
    <p:embeddedFont>
      <p:font typeface=" 피아노M" charset="-127"/>
      <p:regular r:id="rId14"/>
    </p:embeddedFont>
    <p:embeddedFont>
      <p:font typeface="맑은 고딕" pitchFamily="50" charset="-127"/>
      <p:regular r:id="rId15"/>
      <p:bold r:id="rId16"/>
    </p:embeddedFont>
    <p:embeddedFont>
      <p:font typeface="Rix매점갈시간 M" pitchFamily="18" charset="-127"/>
      <p:regular r:id="rId17"/>
    </p:embeddedFont>
    <p:embeddedFont>
      <p:font typeface="좋은_귀염둥이빼로 L" pitchFamily="18" charset="-127"/>
      <p:regular r:id="rId18"/>
    </p:embeddedFont>
    <p:embeddedFont>
      <p:font typeface="디지영이체M" pitchFamily="18" charset="-127"/>
      <p:regular r:id="rId19"/>
    </p:embeddedFont>
    <p:embeddedFont>
      <p:font typeface="무지개m" pitchFamily="18" charset="-127"/>
      <p:regular r:id="rId20"/>
    </p:embeddedFont>
    <p:embeddedFont>
      <p:font typeface="GroundM10" charset="-127"/>
      <p:regular r:id="rId21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103" d="100"/>
          <a:sy n="103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5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BC4A-AC1F-4092-83DB-84308BF025AE}" type="datetimeFigureOut">
              <a:rPr lang="ko-KR" altLang="en-US" smtClean="0"/>
              <a:pPr/>
              <a:t>2011-05-22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69F4-9D19-4037-8FF7-321965873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BC4A-AC1F-4092-83DB-84308BF025AE}" type="datetimeFigureOut">
              <a:rPr lang="ko-KR" altLang="en-US" smtClean="0"/>
              <a:pPr/>
              <a:t>2011-05-22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69F4-9D19-4037-8FF7-321965873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BC4A-AC1F-4092-83DB-84308BF025AE}" type="datetimeFigureOut">
              <a:rPr lang="ko-KR" altLang="en-US" smtClean="0"/>
              <a:pPr/>
              <a:t>2011-05-22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69F4-9D19-4037-8FF7-321965873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BC4A-AC1F-4092-83DB-84308BF025AE}" type="datetimeFigureOut">
              <a:rPr lang="ko-KR" altLang="en-US" smtClean="0"/>
              <a:pPr/>
              <a:t>2011-05-22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69F4-9D19-4037-8FF7-321965873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BC4A-AC1F-4092-83DB-84308BF025AE}" type="datetimeFigureOut">
              <a:rPr lang="ko-KR" altLang="en-US" smtClean="0"/>
              <a:pPr/>
              <a:t>2011-05-22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69F4-9D19-4037-8FF7-321965873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BC4A-AC1F-4092-83DB-84308BF025AE}" type="datetimeFigureOut">
              <a:rPr lang="ko-KR" altLang="en-US" smtClean="0"/>
              <a:pPr/>
              <a:t>2011-05-22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69F4-9D19-4037-8FF7-321965873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BC4A-AC1F-4092-83DB-84308BF025AE}" type="datetimeFigureOut">
              <a:rPr lang="ko-KR" altLang="en-US" smtClean="0"/>
              <a:pPr/>
              <a:t>2011-05-22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69F4-9D19-4037-8FF7-321965873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BC4A-AC1F-4092-83DB-84308BF025AE}" type="datetimeFigureOut">
              <a:rPr lang="ko-KR" altLang="en-US" smtClean="0"/>
              <a:pPr/>
              <a:t>2011-05-22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69F4-9D19-4037-8FF7-321965873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BC4A-AC1F-4092-83DB-84308BF025AE}" type="datetimeFigureOut">
              <a:rPr lang="ko-KR" altLang="en-US" smtClean="0"/>
              <a:pPr/>
              <a:t>2011-05-22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69F4-9D19-4037-8FF7-321965873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BC4A-AC1F-4092-83DB-84308BF025AE}" type="datetimeFigureOut">
              <a:rPr lang="ko-KR" altLang="en-US" smtClean="0"/>
              <a:pPr/>
              <a:t>2011-05-22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69F4-9D19-4037-8FF7-321965873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BC4A-AC1F-4092-83DB-84308BF025AE}" type="datetimeFigureOut">
              <a:rPr lang="ko-KR" altLang="en-US" smtClean="0"/>
              <a:pPr/>
              <a:t>2011-05-22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69F4-9D19-4037-8FF7-321965873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CBC4A-AC1F-4092-83DB-84308BF025AE}" type="datetimeFigureOut">
              <a:rPr lang="ko-KR" altLang="en-US" smtClean="0"/>
              <a:pPr/>
              <a:t>2011-05-22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B69F4-9D19-4037-8FF7-321965873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user\My Documents\배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843808" y="2852936"/>
            <a:ext cx="3600400" cy="1470025"/>
          </a:xfrm>
        </p:spPr>
        <p:txBody>
          <a:bodyPr>
            <a:normAutofit/>
          </a:bodyPr>
          <a:lstStyle/>
          <a:p>
            <a:r>
              <a:rPr lang="en-US" altLang="ko-KR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산돌종이학Blur" pitchFamily="17" charset="-127"/>
                <a:ea typeface="산돌종이학Blur" pitchFamily="17" charset="-127"/>
              </a:rPr>
              <a:t>FRANCE</a:t>
            </a:r>
            <a:endParaRPr lang="ko-KR" altLang="en-US" sz="4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산돌종이학Blur" pitchFamily="17" charset="-127"/>
              <a:ea typeface="산돌종이학Blur" pitchFamily="17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43608" y="5105400"/>
            <a:ext cx="7272808" cy="17526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ko-KR" altLang="en-US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 피아노M" pitchFamily="18" charset="-127"/>
                <a:ea typeface=" 피아노M" pitchFamily="18" charset="-127"/>
              </a:rPr>
              <a:t>사회복지학</a:t>
            </a:r>
            <a:r>
              <a:rPr lang="ko-KR" alt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 피아노M" pitchFamily="18" charset="-127"/>
                <a:ea typeface=" 피아노M" pitchFamily="18" charset="-127"/>
              </a:rPr>
              <a:t> 우영국</a:t>
            </a:r>
            <a:r>
              <a:rPr lang="en-US" altLang="ko-K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 피아노M" pitchFamily="18" charset="-127"/>
                <a:ea typeface=" 피아노M" pitchFamily="18" charset="-127"/>
              </a:rPr>
              <a:t>, </a:t>
            </a:r>
            <a:r>
              <a:rPr lang="ko-KR" alt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 피아노M" pitchFamily="18" charset="-127"/>
                <a:ea typeface=" 피아노M" pitchFamily="18" charset="-127"/>
              </a:rPr>
              <a:t>김나리</a:t>
            </a:r>
            <a:r>
              <a:rPr lang="en-US" altLang="ko-K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 피아노M" pitchFamily="18" charset="-127"/>
                <a:ea typeface=" 피아노M" pitchFamily="18" charset="-127"/>
              </a:rPr>
              <a:t>, </a:t>
            </a:r>
            <a:r>
              <a:rPr lang="ko-KR" alt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 피아노M" pitchFamily="18" charset="-127"/>
                <a:ea typeface=" 피아노M" pitchFamily="18" charset="-127"/>
              </a:rPr>
              <a:t>배우리</a:t>
            </a:r>
            <a:endParaRPr lang="en-US" altLang="ko-KR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 피아노M" pitchFamily="18" charset="-127"/>
              <a:ea typeface=" 피아노M" pitchFamily="18" charset="-127"/>
            </a:endParaRPr>
          </a:p>
          <a:p>
            <a:pPr algn="l"/>
            <a:r>
              <a:rPr lang="ko-KR" alt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 피아노M" pitchFamily="18" charset="-127"/>
                <a:ea typeface=" 피아노M" pitchFamily="18" charset="-127"/>
              </a:rPr>
              <a:t>          상 담 학  백승미</a:t>
            </a:r>
            <a:endParaRPr lang="ko-KR" alt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 피아노M" pitchFamily="18" charset="-127"/>
              <a:ea typeface=" 피아노M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 rot="-1560000">
            <a:off x="147349" y="-150609"/>
            <a:ext cx="436234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8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산돌종이학Blur" pitchFamily="17" charset="-127"/>
                <a:ea typeface="산돌종이학Blur" pitchFamily="17" charset="-127"/>
              </a:rPr>
              <a:t>Sympa</a:t>
            </a:r>
            <a:endParaRPr lang="en-US" altLang="ko-KR" sz="13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산돌종이학Blur" pitchFamily="17" charset="-127"/>
              <a:ea typeface="산돌종이학Blur" pitchFamily="17" charset="-127"/>
            </a:endParaRPr>
          </a:p>
          <a:p>
            <a:endParaRPr lang="ko-KR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바탕 화면\ppt재료\P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067944" y="3212976"/>
            <a:ext cx="4752528" cy="1498178"/>
          </a:xfrm>
        </p:spPr>
        <p:txBody>
          <a:bodyPr>
            <a:normAutofit/>
          </a:bodyPr>
          <a:lstStyle/>
          <a:p>
            <a:r>
              <a:rPr lang="en-US" altLang="ko-KR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디지영이체M" pitchFamily="18" charset="-127"/>
                <a:ea typeface="디지영이체M" pitchFamily="18" charset="-127"/>
              </a:rPr>
              <a:t>07.28 -</a:t>
            </a:r>
            <a:r>
              <a:rPr lang="en-US" altLang="ko-KR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디지영이체M" pitchFamily="18" charset="-127"/>
                <a:ea typeface="디지영이체M" pitchFamily="18" charset="-127"/>
              </a:rPr>
              <a:t>30</a:t>
            </a:r>
            <a:endParaRPr lang="ko-KR" altLang="en-US" sz="6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디지영이체M" pitchFamily="18" charset="-127"/>
              <a:ea typeface="디지영이체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 rot="1020000">
            <a:off x="-3978" y="4908383"/>
            <a:ext cx="2627784" cy="160043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Ma </a:t>
            </a:r>
            <a:r>
              <a:rPr lang="en-US" altLang="ko-KR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Maison</a:t>
            </a:r>
            <a:r>
              <a:rPr lang="en-US" altLang="ko-KR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 De </a:t>
            </a:r>
            <a:r>
              <a:rPr lang="en-US" altLang="ko-KR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Retraite</a:t>
            </a:r>
            <a:endParaRPr lang="en-US" altLang="ko-KR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endParaRPr lang="ko-KR" alt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2627784" y="0"/>
          <a:ext cx="6333529" cy="692220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372410"/>
                <a:gridCol w="4961119"/>
              </a:tblGrid>
              <a:tr h="1369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연락처 및 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사전접촉유무</a:t>
                      </a:r>
                    </a:p>
                  </a:txBody>
                  <a:tcPr marL="66623" marR="66623" marT="33311" marB="33311"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http://ma-maison-retraite.com</a:t>
                      </a:r>
                    </a:p>
                    <a:p>
                      <a:pPr marL="1270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117 Grande Rue 38700 </a:t>
                      </a:r>
                      <a:r>
                        <a:rPr lang="en-US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Tronche</a:t>
                      </a: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(La), France</a:t>
                      </a:r>
                    </a:p>
                    <a:p>
                      <a:pPr marL="1270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Tel: 33 4 76 89 28 80 </a:t>
                      </a:r>
                    </a:p>
                    <a:p>
                      <a:pPr marL="1270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담당자</a:t>
                      </a:r>
                      <a:r>
                        <a:rPr lang="en-US" altLang="ko-KR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: </a:t>
                      </a: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Sr. </a:t>
                      </a:r>
                      <a:r>
                        <a:rPr lang="en-US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Ce'cil</a:t>
                      </a: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responsible de </a:t>
                      </a:r>
                      <a:r>
                        <a:rPr lang="en-US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mamaison</a:t>
                      </a:r>
                      <a:endParaRPr lang="en-US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marL="66623" marR="66623" marT="33311" marB="33311" anchor="ctr"/>
                </a:tc>
              </a:tr>
              <a:tr h="4353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지 역</a:t>
                      </a:r>
                    </a:p>
                  </a:txBody>
                  <a:tcPr marL="66623" marR="66623" marT="33311" marB="33311"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롱르소니에</a:t>
                      </a:r>
                      <a:endParaRPr lang="ko-KR" alt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marL="66623" marR="66623" marT="33311" marB="33311" anchor="ctr"/>
                </a:tc>
              </a:tr>
              <a:tr h="4182560"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내 용</a:t>
                      </a:r>
                    </a:p>
                  </a:txBody>
                  <a:tcPr marL="66623" marR="66623" marT="33311" marB="33311"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b="1" u="sng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기관라운딩</a:t>
                      </a:r>
                      <a:r>
                        <a:rPr lang="ko-KR" altLang="en-US" sz="2400" b="1" u="sng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  <a:r>
                        <a:rPr lang="ko-KR" altLang="en-US" sz="24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및 </a:t>
                      </a:r>
                      <a:r>
                        <a:rPr lang="ko-KR" altLang="en-US" sz="2400" b="1" u="sng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기관에 </a:t>
                      </a:r>
                      <a:r>
                        <a:rPr lang="ko-KR" altLang="en-US" sz="24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대한 전반적인 소개</a:t>
                      </a:r>
                      <a:endParaRPr lang="ko-KR" alt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→ 가난한 이들을 위하여 무료로 운영되고 있는 시설이며 연금을 받는 노인이 입주를 희망할 경우 연금을 적게 받는 순서로 입주를 먼저 하게 되는 독특한 </a:t>
                      </a:r>
                      <a:r>
                        <a:rPr lang="ko-KR" altLang="en-US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형태</a:t>
                      </a:r>
                      <a:r>
                        <a:rPr lang="en-US" altLang="ko-KR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.</a:t>
                      </a:r>
                    </a:p>
                    <a:p>
                      <a:pPr marL="12700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자원봉사</a:t>
                      </a:r>
                      <a:r>
                        <a:rPr lang="en-US" altLang="ko-KR" sz="24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(</a:t>
                      </a:r>
                      <a:r>
                        <a:rPr lang="ko-KR" altLang="en-US" sz="24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학습 및 경험</a:t>
                      </a:r>
                      <a:r>
                        <a:rPr lang="en-US" altLang="ko-KR" sz="24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→ </a:t>
                      </a:r>
                      <a:r>
                        <a:rPr lang="ko-KR" altLang="en-US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마메종</a:t>
                      </a: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양로원의 복지서비스 종류와 전달방법에 대해 실제로 경험하며 알아보고</a:t>
                      </a:r>
                      <a:r>
                        <a:rPr lang="en-US" altLang="ko-KR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, </a:t>
                      </a: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클라이언트와 직원과의 관계 </a:t>
                      </a:r>
                      <a:r>
                        <a:rPr lang="ko-KR" altLang="en-US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파악</a:t>
                      </a:r>
                      <a:r>
                        <a:rPr lang="en-US" altLang="ko-KR" sz="18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  <a:r>
                        <a:rPr lang="ko-KR" altLang="en-US" sz="18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및</a:t>
                      </a:r>
                      <a:r>
                        <a:rPr lang="ko-KR" altLang="en-US" sz="1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마메종</a:t>
                      </a:r>
                      <a:r>
                        <a:rPr lang="ko-KR" altLang="en-US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양로원과 지역사회와의 관계를 </a:t>
                      </a:r>
                      <a:r>
                        <a:rPr lang="ko-KR" altLang="en-US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알아봄</a:t>
                      </a:r>
                      <a:r>
                        <a:rPr lang="en-US" altLang="ko-KR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.</a:t>
                      </a:r>
                      <a:endParaRPr lang="ko-KR" altLang="en-US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marL="66623" marR="66623" marT="33311" marB="33311" anchor="ctr"/>
                </a:tc>
              </a:tr>
              <a:tr h="4353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이 동 수 단</a:t>
                      </a:r>
                    </a:p>
                  </a:txBody>
                  <a:tcPr marL="66623" marR="66623" marT="33311" marB="33311"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PARIS VISIT </a:t>
                      </a: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티켓을 구매하여 이동 → 요금은 </a:t>
                      </a:r>
                      <a:r>
                        <a:rPr lang="en-US" altLang="ko-K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10€ </a:t>
                      </a:r>
                      <a:endParaRPr lang="ko-KR" alt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marL="66623" marR="66623" marT="33311" marB="33311" anchor="ctr"/>
                </a:tc>
              </a:tr>
              <a:tr h="4353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숙</a:t>
                      </a: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소</a:t>
                      </a:r>
                    </a:p>
                  </a:txBody>
                  <a:tcPr marL="66623" marR="66623" marT="33311" marB="3331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ma-</a:t>
                      </a:r>
                      <a:r>
                        <a:rPr lang="en-US" altLang="ko-KR" sz="1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maison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marL="66623" marR="66623" marT="33311" marB="33311" anchor="ctr"/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" name="그림 6" descr="마메종.jpg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-720000">
            <a:off x="-842728" y="25212"/>
            <a:ext cx="4293703" cy="30861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바탕 화면\ppt재료\P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347864" y="2204864"/>
            <a:ext cx="5616624" cy="2722314"/>
          </a:xfrm>
        </p:spPr>
        <p:txBody>
          <a:bodyPr>
            <a:normAutofit/>
          </a:bodyPr>
          <a:lstStyle/>
          <a:p>
            <a:r>
              <a:rPr lang="ko-KR" altLang="en-US" sz="7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roundM10" pitchFamily="18" charset="-127"/>
                <a:ea typeface="GroundM10" pitchFamily="18" charset="-127"/>
              </a:rPr>
              <a:t>잘 다녀오겠습니다</a:t>
            </a:r>
            <a:r>
              <a:rPr lang="en-US" altLang="ko-KR" sz="7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roundM10" pitchFamily="18" charset="-127"/>
                <a:ea typeface="GroundM10" pitchFamily="18" charset="-127"/>
              </a:rPr>
              <a:t>.</a:t>
            </a:r>
            <a:endParaRPr lang="ko-KR" altLang="en-US" sz="7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roundM10" pitchFamily="18" charset="-127"/>
              <a:ea typeface="GroundM10" pitchFamily="18" charset="-127"/>
            </a:endParaRPr>
          </a:p>
        </p:txBody>
      </p:sp>
      <p:pic>
        <p:nvPicPr>
          <p:cNvPr id="6" name="그림 5" descr="뱅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80529" y="3645024"/>
            <a:ext cx="5184671" cy="3425949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My Documents\꽃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43608" y="2780928"/>
            <a:ext cx="3178696" cy="922114"/>
          </a:xfrm>
        </p:spPr>
        <p:txBody>
          <a:bodyPr>
            <a:noAutofit/>
          </a:bodyPr>
          <a:lstStyle/>
          <a:p>
            <a:r>
              <a:rPr lang="ko-KR" alt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Rix매점갈시간 M" pitchFamily="18" charset="-127"/>
                <a:ea typeface="Rix매점갈시간 M"/>
              </a:rPr>
              <a:t>목 차</a:t>
            </a:r>
            <a:endParaRPr lang="ko-KR" altLang="en-US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Rix매점갈시간 M" pitchFamily="18" charset="-127"/>
              <a:ea typeface="Rix매점갈시간 M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605264" y="1196752"/>
            <a:ext cx="3538736" cy="4525963"/>
          </a:xfrm>
        </p:spPr>
        <p:txBody>
          <a:bodyPr/>
          <a:lstStyle/>
          <a:p>
            <a:r>
              <a:rPr lang="ko-KR" altLang="en-US" sz="4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ix매점갈시간 M" pitchFamily="18" charset="-127"/>
                <a:ea typeface="Rix매점갈시간 M" pitchFamily="18" charset="-127"/>
              </a:rPr>
              <a:t>주제</a:t>
            </a:r>
            <a:endParaRPr lang="en-US" altLang="ko-KR" sz="48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ix매점갈시간 M" pitchFamily="18" charset="-127"/>
              <a:ea typeface="Rix매점갈시간 M" pitchFamily="18" charset="-127"/>
            </a:endParaRPr>
          </a:p>
          <a:p>
            <a:r>
              <a:rPr lang="ko-KR" altLang="en-US" sz="4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ix매점갈시간 M" pitchFamily="18" charset="-127"/>
                <a:ea typeface="Rix매점갈시간 M" pitchFamily="18" charset="-127"/>
              </a:rPr>
              <a:t>여행 개요</a:t>
            </a:r>
            <a:endParaRPr lang="en-US" altLang="ko-KR" sz="48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ix매점갈시간 M" pitchFamily="18" charset="-127"/>
              <a:ea typeface="Rix매점갈시간 M" pitchFamily="18" charset="-127"/>
            </a:endParaRPr>
          </a:p>
          <a:p>
            <a:r>
              <a:rPr lang="ko-KR" altLang="en-US" sz="4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ix매점갈시간 M" pitchFamily="18" charset="-127"/>
                <a:ea typeface="Rix매점갈시간 M" pitchFamily="18" charset="-127"/>
              </a:rPr>
              <a:t>조사 내용</a:t>
            </a:r>
            <a:endParaRPr lang="en-US" altLang="ko-KR" sz="48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ix매점갈시간 M" pitchFamily="18" charset="-127"/>
              <a:ea typeface="Rix매점갈시간 M" pitchFamily="18" charset="-127"/>
            </a:endParaRPr>
          </a:p>
          <a:p>
            <a:r>
              <a:rPr lang="ko-KR" altLang="en-US" sz="4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ix매점갈시간 M" pitchFamily="18" charset="-127"/>
                <a:ea typeface="Rix매점갈시간 M" pitchFamily="18" charset="-127"/>
              </a:rPr>
              <a:t>일 정</a:t>
            </a:r>
            <a:endParaRPr lang="en-US" altLang="ko-KR" sz="48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ix매점갈시간 M" pitchFamily="18" charset="-127"/>
              <a:ea typeface="Rix매점갈시간 M" pitchFamily="18" charset="-127"/>
            </a:endParaRPr>
          </a:p>
          <a:p>
            <a:r>
              <a:rPr lang="ko-KR" altLang="en-US" sz="4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ix매점갈시간 M" pitchFamily="18" charset="-127"/>
                <a:ea typeface="Rix매점갈시간 M" pitchFamily="18" charset="-127"/>
              </a:rPr>
              <a:t>세부내용</a:t>
            </a:r>
            <a:endParaRPr lang="en-US" altLang="ko-KR" sz="48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ix매점갈시간 M" pitchFamily="18" charset="-127"/>
              <a:ea typeface="Rix매점갈시간 M" pitchFamily="18" charset="-127"/>
            </a:endParaRP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바탕 화면\ppt재료\P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5" name="내용 개체 틀 4" descr="eiffel-3_3byuno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clrChange>
              <a:clrFrom>
                <a:srgbClr val="2051B7"/>
              </a:clrFrom>
              <a:clrTo>
                <a:srgbClr val="2051B7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00192" y="1874837"/>
            <a:ext cx="3347864" cy="4983163"/>
          </a:xfrm>
          <a:prstGeom prst="rect">
            <a:avLst/>
          </a:prstGeom>
          <a:noFill/>
          <a:ln>
            <a:noFill/>
          </a:ln>
          <a:effectLst>
            <a:softEdge rad="635000"/>
          </a:effec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2962672" cy="1143000"/>
          </a:xfrm>
        </p:spPr>
        <p:txBody>
          <a:bodyPr>
            <a:noAutofit/>
          </a:bodyPr>
          <a:lstStyle/>
          <a:p>
            <a:r>
              <a:rPr lang="ko-KR" altLang="en-US" sz="9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Rix매점갈시간 M" pitchFamily="18" charset="-127"/>
                <a:ea typeface="Rix매점갈시간 M" pitchFamily="18" charset="-127"/>
              </a:rPr>
              <a:t>주제</a:t>
            </a:r>
            <a:endParaRPr lang="ko-KR" altLang="en-US" sz="9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Rix매점갈시간 M" pitchFamily="18" charset="-127"/>
              <a:ea typeface="Rix매점갈시간 M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2060848"/>
            <a:ext cx="727280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b="1" dirty="0" smtClean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좋은_귀염둥이빼로 L" pitchFamily="18" charset="-127"/>
                <a:ea typeface="좋은_귀염둥이빼로 L" pitchFamily="18" charset="-127"/>
              </a:rPr>
              <a:t>          </a:t>
            </a:r>
            <a:r>
              <a:rPr lang="ko-KR" altLang="en-US" sz="4800" b="1" dirty="0" smtClean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좋은_귀염둥이빼로 L" pitchFamily="18" charset="-127"/>
                <a:ea typeface="좋은_귀염둥이빼로 L" pitchFamily="18" charset="-127"/>
              </a:rPr>
              <a:t>준비된 </a:t>
            </a:r>
            <a:r>
              <a:rPr lang="ko-KR" altLang="en-US" sz="4800" b="1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좋은_귀염둥이빼로 L" pitchFamily="18" charset="-127"/>
                <a:ea typeface="좋은_귀염둥이빼로 L" pitchFamily="18" charset="-127"/>
              </a:rPr>
              <a:t>프랑스의 </a:t>
            </a:r>
            <a:endParaRPr lang="en-US" altLang="ko-KR" sz="4800" b="1" dirty="0" smtClean="0">
              <a:solidFill>
                <a:schemeClr val="accent2">
                  <a:lumMod val="50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좋은_귀염둥이빼로 L" pitchFamily="18" charset="-127"/>
              <a:ea typeface="좋은_귀염둥이빼로 L" pitchFamily="18" charset="-127"/>
            </a:endParaRPr>
          </a:p>
          <a:p>
            <a:pPr algn="ctr"/>
            <a:r>
              <a:rPr lang="ko-KR" altLang="en-US" sz="4800" b="1" dirty="0" smtClean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좋은_귀염둥이빼로 L" pitchFamily="18" charset="-127"/>
                <a:ea typeface="좋은_귀염둥이빼로 L" pitchFamily="18" charset="-127"/>
              </a:rPr>
              <a:t>          노인복지 </a:t>
            </a:r>
            <a:r>
              <a:rPr lang="ko-KR" altLang="en-US" sz="4800" b="1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좋은_귀염둥이빼로 L" pitchFamily="18" charset="-127"/>
                <a:ea typeface="좋은_귀염둥이빼로 L" pitchFamily="18" charset="-127"/>
              </a:rPr>
              <a:t>제도와 </a:t>
            </a:r>
            <a:endParaRPr lang="en-US" altLang="ko-KR" sz="4800" b="1" dirty="0" smtClean="0">
              <a:solidFill>
                <a:schemeClr val="accent2">
                  <a:lumMod val="50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좋은_귀염둥이빼로 L" pitchFamily="18" charset="-127"/>
              <a:ea typeface="좋은_귀염둥이빼로 L" pitchFamily="18" charset="-127"/>
            </a:endParaRPr>
          </a:p>
          <a:p>
            <a:pPr algn="ctr"/>
            <a:r>
              <a:rPr lang="en-US" altLang="ko-KR" sz="4800" b="1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좋은_귀염둥이빼로 L" pitchFamily="18" charset="-127"/>
                <a:ea typeface="좋은_귀염둥이빼로 L" pitchFamily="18" charset="-127"/>
              </a:rPr>
              <a:t> </a:t>
            </a:r>
            <a:r>
              <a:rPr lang="en-US" altLang="ko-KR" sz="4800" b="1" dirty="0" smtClean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좋은_귀염둥이빼로 L" pitchFamily="18" charset="-127"/>
                <a:ea typeface="좋은_귀염둥이빼로 L" pitchFamily="18" charset="-127"/>
              </a:rPr>
              <a:t>         </a:t>
            </a:r>
            <a:r>
              <a:rPr lang="ko-KR" altLang="en-US" sz="4800" b="1" dirty="0" smtClean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좋은_귀염둥이빼로 L" pitchFamily="18" charset="-127"/>
                <a:ea typeface="좋은_귀염둥이빼로 L" pitchFamily="18" charset="-127"/>
              </a:rPr>
              <a:t>노인시설 탐방</a:t>
            </a:r>
            <a:endParaRPr lang="en-US" altLang="ko-KR" sz="4800" b="1" dirty="0" smtClean="0">
              <a:solidFill>
                <a:schemeClr val="accent2">
                  <a:lumMod val="50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좋은_귀염둥이빼로 L" pitchFamily="18" charset="-127"/>
              <a:ea typeface="좋은_귀염둥이빼로 L" pitchFamily="18" charset="-127"/>
            </a:endParaRPr>
          </a:p>
          <a:p>
            <a:pPr algn="ctr"/>
            <a:endParaRPr lang="ko-KR" altLang="en-US" sz="3600" dirty="0">
              <a:latin typeface="좋은_귀염둥이빼로 L" pitchFamily="18" charset="-127"/>
              <a:ea typeface="좋은_귀염둥이빼로 L" pitchFamily="18" charset="-127"/>
            </a:endParaRPr>
          </a:p>
          <a:p>
            <a:r>
              <a:rPr lang="en-US" altLang="ko-K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 [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한국과의 </a:t>
            </a:r>
            <a:r>
              <a:rPr lang="ko-KR" alt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비교 및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사회복지사의 역할 탐구</a:t>
            </a: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]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바탕 화면\ppt재료\P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3140968"/>
            <a:ext cx="2818656" cy="922114"/>
          </a:xfrm>
        </p:spPr>
        <p:txBody>
          <a:bodyPr>
            <a:noAutofit/>
          </a:bodyPr>
          <a:lstStyle/>
          <a:p>
            <a:r>
              <a:rPr lang="ko-KR" altLang="en-US" sz="8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Rix매점갈시간 M" pitchFamily="18" charset="-127"/>
                <a:ea typeface="Rix매점갈시간 M" pitchFamily="18" charset="-127"/>
              </a:rPr>
              <a:t>개요</a:t>
            </a:r>
            <a:endParaRPr lang="ko-KR" altLang="en-US" sz="8800" dirty="0">
              <a:solidFill>
                <a:schemeClr val="accent5">
                  <a:lumMod val="50000"/>
                </a:schemeClr>
              </a:solidFill>
              <a:latin typeface="Rix매점갈시간 M" pitchFamily="18" charset="-127"/>
              <a:ea typeface="Rix매점갈시간 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59832" y="260648"/>
            <a:ext cx="6300192" cy="6408712"/>
          </a:xfrm>
        </p:spPr>
        <p:txBody>
          <a:bodyPr>
            <a:normAutofit fontScale="85000" lnSpcReduction="20000"/>
          </a:bodyPr>
          <a:lstStyle/>
          <a:p>
            <a:r>
              <a:rPr lang="ko-KR" altLang="en-US" sz="4000" dirty="0" smtClean="0">
                <a:solidFill>
                  <a:schemeClr val="accent1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주요탐방 국가 </a:t>
            </a:r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:  </a:t>
            </a:r>
            <a:r>
              <a:rPr lang="ko-KR" altLang="en-US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프랑스 </a:t>
            </a:r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(FRANCE)</a:t>
            </a:r>
          </a:p>
          <a:p>
            <a:endParaRPr lang="en-US" altLang="ko-KR" sz="4000" dirty="0" smtClean="0">
              <a:latin typeface="디지영이체M" pitchFamily="18" charset="-127"/>
              <a:ea typeface="디지영이체M" pitchFamily="18" charset="-127"/>
            </a:endParaRPr>
          </a:p>
          <a:p>
            <a:r>
              <a:rPr lang="ko-KR" altLang="en-US" sz="4000" dirty="0" smtClean="0">
                <a:solidFill>
                  <a:schemeClr val="accent1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기간 </a:t>
            </a:r>
            <a:r>
              <a:rPr lang="en-US" altLang="ko-KR" sz="4000" dirty="0" smtClean="0">
                <a:solidFill>
                  <a:schemeClr val="accent1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: </a:t>
            </a:r>
            <a:r>
              <a:rPr lang="en-US" altLang="ko-KR" sz="4000" dirty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2011</a:t>
            </a:r>
            <a:r>
              <a:rPr lang="ko-KR" altLang="en-US" sz="4000" dirty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년 </a:t>
            </a:r>
            <a:r>
              <a:rPr lang="en-US" altLang="ko-KR" sz="4000" dirty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7</a:t>
            </a:r>
            <a:r>
              <a:rPr lang="ko-KR" altLang="en-US" sz="4000" dirty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월 </a:t>
            </a:r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17</a:t>
            </a:r>
            <a:r>
              <a:rPr lang="ko-KR" altLang="en-US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일 </a:t>
            </a:r>
            <a:r>
              <a:rPr lang="ko-KR" altLang="en-US" sz="4000" dirty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∼ </a:t>
            </a:r>
            <a:endParaRPr lang="en-US" altLang="ko-KR" sz="4000" dirty="0" smtClean="0">
              <a:solidFill>
                <a:schemeClr val="accent3">
                  <a:lumMod val="50000"/>
                </a:schemeClr>
              </a:solidFill>
              <a:latin typeface="디지영이체M" pitchFamily="18" charset="-127"/>
              <a:ea typeface="디지영이체M" pitchFamily="18" charset="-127"/>
            </a:endParaRPr>
          </a:p>
          <a:p>
            <a:pPr>
              <a:buNone/>
            </a:pPr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            8</a:t>
            </a:r>
            <a:r>
              <a:rPr lang="ko-KR" altLang="en-US" sz="4000" dirty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월 </a:t>
            </a:r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3</a:t>
            </a:r>
            <a:r>
              <a:rPr lang="ko-KR" altLang="en-US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일 </a:t>
            </a:r>
            <a:r>
              <a:rPr lang="en-US" altLang="ko-KR" sz="4000" dirty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( </a:t>
            </a:r>
            <a:r>
              <a:rPr lang="ko-KR" altLang="en-US" sz="4000" dirty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총</a:t>
            </a:r>
            <a:r>
              <a:rPr lang="en-US" altLang="ko-KR" sz="4000" dirty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: </a:t>
            </a:r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18</a:t>
            </a:r>
            <a:r>
              <a:rPr lang="ko-KR" altLang="en-US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일 </a:t>
            </a:r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)</a:t>
            </a:r>
          </a:p>
          <a:p>
            <a:pPr>
              <a:buNone/>
            </a:pPr>
            <a:endParaRPr lang="en-US" altLang="ko-KR" sz="4000" dirty="0" smtClean="0">
              <a:latin typeface="디지영이체M" pitchFamily="18" charset="-127"/>
              <a:ea typeface="디지영이체M" pitchFamily="18" charset="-127"/>
            </a:endParaRPr>
          </a:p>
          <a:p>
            <a:r>
              <a:rPr lang="ko-KR" altLang="en-US" sz="4000" dirty="0" smtClean="0">
                <a:solidFill>
                  <a:schemeClr val="accent1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팀</a:t>
            </a:r>
            <a:r>
              <a:rPr lang="ko-KR" altLang="en-US" sz="4000" dirty="0">
                <a:solidFill>
                  <a:schemeClr val="accent1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원 </a:t>
            </a:r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:  </a:t>
            </a:r>
            <a:r>
              <a:rPr lang="ko-KR" altLang="en-US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우영국</a:t>
            </a:r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, </a:t>
            </a:r>
            <a:r>
              <a:rPr lang="ko-KR" altLang="en-US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김나리</a:t>
            </a:r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, </a:t>
            </a:r>
            <a:r>
              <a:rPr lang="ko-KR" altLang="en-US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배우리</a:t>
            </a:r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,</a:t>
            </a:r>
          </a:p>
          <a:p>
            <a:pPr>
              <a:buNone/>
            </a:pPr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              </a:t>
            </a:r>
            <a:r>
              <a:rPr lang="ko-KR" altLang="en-US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백승미 </a:t>
            </a:r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(</a:t>
            </a:r>
            <a:r>
              <a:rPr lang="ko-KR" altLang="en-US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총</a:t>
            </a:r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4</a:t>
            </a:r>
            <a:r>
              <a:rPr lang="ko-KR" altLang="en-US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명</a:t>
            </a:r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)</a:t>
            </a:r>
          </a:p>
          <a:p>
            <a:pPr>
              <a:buNone/>
            </a:pPr>
            <a:endParaRPr lang="en-US" altLang="ko-KR" sz="4000" dirty="0" smtClean="0">
              <a:latin typeface="디지영이체M" pitchFamily="18" charset="-127"/>
              <a:ea typeface="디지영이체M" pitchFamily="18" charset="-127"/>
            </a:endParaRPr>
          </a:p>
          <a:p>
            <a:r>
              <a:rPr lang="ko-KR" altLang="en-US" sz="4000" dirty="0" smtClean="0">
                <a:solidFill>
                  <a:schemeClr val="accent1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항공 </a:t>
            </a:r>
            <a:r>
              <a:rPr lang="en-US" altLang="ko-KR" sz="4000" dirty="0" smtClean="0">
                <a:solidFill>
                  <a:schemeClr val="accent1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[ </a:t>
            </a:r>
            <a:r>
              <a:rPr lang="ko-KR" altLang="en-US" sz="4000" dirty="0" smtClean="0">
                <a:solidFill>
                  <a:schemeClr val="accent1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일본항공</a:t>
            </a:r>
            <a:r>
              <a:rPr lang="en-US" altLang="ko-KR" sz="4000" dirty="0" smtClean="0">
                <a:solidFill>
                  <a:schemeClr val="accent1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]</a:t>
            </a:r>
          </a:p>
          <a:p>
            <a:pPr>
              <a:buNone/>
            </a:pPr>
            <a:r>
              <a:rPr lang="ko-KR" altLang="en-US" sz="2800" dirty="0" smtClean="0">
                <a:latin typeface="디지영이체M" pitchFamily="18" charset="-127"/>
                <a:ea typeface="디지영이체M" pitchFamily="18" charset="-127"/>
              </a:rPr>
              <a:t>   </a:t>
            </a:r>
            <a:r>
              <a:rPr lang="ko-KR" altLang="en-US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인천 </a:t>
            </a:r>
            <a:r>
              <a:rPr lang="en-US" altLang="ko-KR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– </a:t>
            </a:r>
            <a:r>
              <a:rPr lang="ko-KR" altLang="en-US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일본</a:t>
            </a:r>
            <a:r>
              <a:rPr lang="en-US" altLang="ko-KR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(JL954)</a:t>
            </a:r>
            <a:r>
              <a:rPr lang="ko-KR" altLang="en-US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 </a:t>
            </a:r>
            <a:r>
              <a:rPr lang="en-US" altLang="ko-KR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- </a:t>
            </a:r>
            <a:r>
              <a:rPr lang="ko-KR" altLang="en-US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파리</a:t>
            </a:r>
            <a:r>
              <a:rPr lang="en-US" altLang="ko-KR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 (JL405)</a:t>
            </a:r>
            <a:r>
              <a:rPr lang="ko-KR" altLang="en-US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 </a:t>
            </a:r>
            <a:endParaRPr lang="en-US" altLang="ko-KR" sz="2800" dirty="0" smtClean="0">
              <a:solidFill>
                <a:schemeClr val="accent3">
                  <a:lumMod val="50000"/>
                </a:schemeClr>
              </a:solidFill>
              <a:latin typeface="디지영이체M" pitchFamily="18" charset="-127"/>
              <a:ea typeface="디지영이체M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  (07.18 PM 13:35 - 07.18 PM 16:40)</a:t>
            </a:r>
          </a:p>
          <a:p>
            <a:pPr>
              <a:buNone/>
            </a:pPr>
            <a:r>
              <a:rPr lang="ko-KR" altLang="en-US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   파리 </a:t>
            </a:r>
            <a:r>
              <a:rPr lang="en-US" altLang="ko-KR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– </a:t>
            </a:r>
            <a:r>
              <a:rPr lang="ko-KR" altLang="en-US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일본</a:t>
            </a:r>
            <a:r>
              <a:rPr lang="en-US" altLang="ko-KR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 (JL406)</a:t>
            </a:r>
            <a:r>
              <a:rPr lang="ko-KR" altLang="en-US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 </a:t>
            </a:r>
            <a:r>
              <a:rPr lang="en-US" altLang="ko-KR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- </a:t>
            </a:r>
            <a:r>
              <a:rPr lang="ko-KR" altLang="en-US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인천</a:t>
            </a:r>
            <a:r>
              <a:rPr lang="en-US" altLang="ko-KR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 (JL951)</a:t>
            </a:r>
            <a:r>
              <a:rPr lang="ko-KR" altLang="en-US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 </a:t>
            </a:r>
            <a:endParaRPr lang="en-US" altLang="ko-KR" sz="2800" dirty="0" smtClean="0">
              <a:solidFill>
                <a:schemeClr val="accent3">
                  <a:lumMod val="50000"/>
                </a:schemeClr>
              </a:solidFill>
              <a:latin typeface="디지영이체M" pitchFamily="18" charset="-127"/>
              <a:ea typeface="디지영이체M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solidFill>
                  <a:schemeClr val="accent3">
                    <a:lumMod val="50000"/>
                  </a:schemeClr>
                </a:solidFill>
                <a:latin typeface="디지영이체M" pitchFamily="18" charset="-127"/>
                <a:ea typeface="디지영이체M" pitchFamily="18" charset="-127"/>
              </a:rPr>
              <a:t>  (08.01 PM 17:25 – 08.03 PM 12:35)</a:t>
            </a:r>
          </a:p>
          <a:p>
            <a:pPr>
              <a:buNone/>
            </a:pP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바탕 화면\ppt재료\P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8" name="그림 7" descr="%B3%EB~1.JPG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540568" y="1844824"/>
            <a:ext cx="6162124" cy="468052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2746648" cy="1066130"/>
          </a:xfrm>
        </p:spPr>
        <p:txBody>
          <a:bodyPr>
            <a:noAutofit/>
          </a:bodyPr>
          <a:lstStyle/>
          <a:p>
            <a:r>
              <a:rPr lang="ko-KR" alt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ix매점갈시간 M" pitchFamily="18" charset="-127"/>
                <a:ea typeface="Rix매점갈시간 M" pitchFamily="18" charset="-127"/>
              </a:rPr>
              <a:t>조사 내용</a:t>
            </a:r>
            <a:endParaRPr lang="ko-KR" altLang="en-US" sz="54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ix매점갈시간 M" pitchFamily="18" charset="-127"/>
              <a:ea typeface="Rix매점갈시간 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19872" y="476672"/>
            <a:ext cx="6012160" cy="6381328"/>
          </a:xfrm>
        </p:spPr>
        <p:txBody>
          <a:bodyPr>
            <a:normAutofit fontScale="47500" lnSpcReduction="20000"/>
          </a:bodyPr>
          <a:lstStyle/>
          <a:p>
            <a:pPr marL="571500" indent="-571500">
              <a:buNone/>
            </a:pPr>
            <a:r>
              <a:rPr lang="en-US" altLang="ko-KR" sz="5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Ⅰ.</a:t>
            </a:r>
            <a:r>
              <a:rPr lang="en-US" altLang="ko-KR" sz="45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독특한 형태인 양로원의 운영방식에</a:t>
            </a:r>
            <a:endParaRPr lang="en-US" altLang="ko-KR" sz="70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pPr marL="571500" indent="-571500">
              <a:buNone/>
            </a:pPr>
            <a:r>
              <a:rPr lang="en-US" altLang="ko-KR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     </a:t>
            </a:r>
            <a:r>
              <a:rPr lang="ko-KR" altLang="en-US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  대한 조사</a:t>
            </a:r>
            <a:endParaRPr lang="en-US" altLang="ko-KR" sz="70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pPr marL="571500" indent="-571500">
              <a:buFont typeface="+mj-lt"/>
              <a:buAutoNum type="romanUcPeriod"/>
            </a:pPr>
            <a:endParaRPr lang="en-US" altLang="ko-KR" sz="70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pPr marL="571500" indent="-571500">
              <a:buNone/>
            </a:pPr>
            <a:r>
              <a:rPr lang="en-US" altLang="ko-KR" sz="5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Ⅱ.  </a:t>
            </a:r>
            <a:r>
              <a:rPr lang="en-US" altLang="ko-KR" sz="45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국가가 직접 운영하는 요양시설과</a:t>
            </a:r>
            <a:endParaRPr lang="en-US" altLang="ko-KR" sz="70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pPr marL="571500" indent="-571500">
              <a:buNone/>
            </a:pPr>
            <a:r>
              <a:rPr lang="en-US" altLang="ko-KR" sz="7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 </a:t>
            </a:r>
            <a:r>
              <a:rPr lang="en-US" altLang="ko-KR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   </a:t>
            </a:r>
            <a:r>
              <a:rPr lang="ko-KR" altLang="en-US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   우리나라의 시설 비교</a:t>
            </a:r>
            <a:endParaRPr lang="en-US" altLang="ko-KR" sz="70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pPr marL="571500" indent="-571500">
              <a:buFont typeface="+mj-lt"/>
              <a:buAutoNum type="romanUcPeriod"/>
            </a:pPr>
            <a:endParaRPr lang="en-US" altLang="ko-KR" sz="70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pPr marL="571500" indent="-571500">
              <a:buNone/>
            </a:pPr>
            <a:r>
              <a:rPr lang="en-US" altLang="ko-KR" sz="5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Ⅲ</a:t>
            </a:r>
            <a:r>
              <a:rPr lang="ko-KR" altLang="en-US" sz="45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 </a:t>
            </a:r>
            <a:r>
              <a:rPr lang="en-US" altLang="ko-KR" sz="45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.   </a:t>
            </a:r>
            <a:r>
              <a:rPr lang="ko-KR" altLang="en-US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외부활동 증진을 시키는 프로그램의 </a:t>
            </a:r>
            <a:endParaRPr lang="en-US" altLang="ko-KR" sz="7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pPr marL="571500" indent="-571500">
              <a:buNone/>
            </a:pPr>
            <a:r>
              <a:rPr lang="en-US" altLang="ko-KR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      </a:t>
            </a:r>
            <a:r>
              <a:rPr lang="ko-KR" altLang="en-US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과정</a:t>
            </a:r>
            <a:r>
              <a:rPr lang="en-US" altLang="ko-KR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, </a:t>
            </a:r>
            <a:r>
              <a:rPr lang="ko-KR" altLang="en-US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장</a:t>
            </a:r>
            <a:r>
              <a:rPr lang="en-US" altLang="ko-KR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․</a:t>
            </a:r>
            <a:r>
              <a:rPr lang="ko-KR" altLang="en-US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단점에 대해서 조사</a:t>
            </a:r>
            <a:endParaRPr lang="en-US" altLang="ko-KR" sz="70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pPr marL="571500" indent="-571500">
              <a:buFont typeface="+mj-lt"/>
              <a:buAutoNum type="romanUcPeriod"/>
            </a:pPr>
            <a:endParaRPr lang="en-US" altLang="ko-KR" sz="70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pPr marL="571500" indent="-571500">
              <a:buNone/>
            </a:pPr>
            <a:r>
              <a:rPr lang="en-US" altLang="ko-KR" sz="5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Ⅳ.</a:t>
            </a:r>
            <a:r>
              <a:rPr lang="en-US" altLang="ko-KR" sz="45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ko-KR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‘</a:t>
            </a:r>
            <a:r>
              <a:rPr lang="ko-KR" altLang="en-US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양로원의 초대’라는 개념에 대해서 </a:t>
            </a:r>
            <a:endParaRPr lang="en-US" altLang="ko-KR" sz="70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pPr marL="571500" indent="-571500">
              <a:buNone/>
            </a:pPr>
            <a:r>
              <a:rPr lang="en-US" altLang="ko-KR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       </a:t>
            </a:r>
            <a:r>
              <a:rPr lang="ko-KR" altLang="en-US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자세하게 알아보고 그에 따른 프로그램</a:t>
            </a:r>
            <a:r>
              <a:rPr lang="en-US" altLang="ko-KR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, </a:t>
            </a:r>
          </a:p>
          <a:p>
            <a:pPr marL="571500" indent="-571500">
              <a:buNone/>
            </a:pPr>
            <a:r>
              <a:rPr lang="en-US" altLang="ko-KR" sz="7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 </a:t>
            </a:r>
            <a:r>
              <a:rPr lang="en-US" altLang="ko-KR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      </a:t>
            </a:r>
            <a:r>
              <a:rPr lang="ko-KR" altLang="en-US" sz="7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실태 등을 파악</a:t>
            </a:r>
          </a:p>
          <a:p>
            <a:pPr marL="571500" indent="-571500">
              <a:buFont typeface="+mj-lt"/>
              <a:buAutoNum type="romanUcPeriod"/>
            </a:pPr>
            <a:endParaRPr lang="ko-KR" altLang="en-US" dirty="0" smtClean="0"/>
          </a:p>
          <a:p>
            <a:pPr marL="571500" indent="-571500">
              <a:buFont typeface="+mj-lt"/>
              <a:buAutoNum type="romanUcPeriod"/>
            </a:pPr>
            <a:endParaRPr lang="en-US" altLang="ko-KR" dirty="0" smtClean="0"/>
          </a:p>
          <a:p>
            <a:pPr marL="571500" indent="-571500">
              <a:buFont typeface="+mj-lt"/>
              <a:buAutoNum type="romanUcPeriod"/>
            </a:pP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바탕 화면\ppt재료\P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840000">
            <a:off x="5945616" y="160097"/>
            <a:ext cx="3466728" cy="1066130"/>
          </a:xfrm>
        </p:spPr>
        <p:txBody>
          <a:bodyPr>
            <a:normAutofit/>
          </a:bodyPr>
          <a:lstStyle/>
          <a:p>
            <a:r>
              <a:rPr lang="ko-KR" alt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무지개m" pitchFamily="18" charset="-127"/>
                <a:ea typeface="무지개m" pitchFamily="18" charset="-127"/>
              </a:rPr>
              <a:t>일   정</a:t>
            </a:r>
            <a:endParaRPr lang="ko-KR" altLang="en-US" sz="6000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323528" y="188640"/>
          <a:ext cx="8568952" cy="5918169"/>
        </p:xfrm>
        <a:graphic>
          <a:graphicData uri="http://schemas.openxmlformats.org/drawingml/2006/table">
            <a:tbl>
              <a:tblPr bandRow="1">
                <a:tableStyleId>{284E427A-3D55-4303-BF80-6455036E1DE7}</a:tableStyleId>
              </a:tblPr>
              <a:tblGrid>
                <a:gridCol w="1331641"/>
                <a:gridCol w="1368152"/>
                <a:gridCol w="1512168"/>
                <a:gridCol w="1584176"/>
                <a:gridCol w="1440160"/>
                <a:gridCol w="1332655"/>
              </a:tblGrid>
              <a:tr h="36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07/17(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일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07/18(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월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07/19(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화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07/20(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수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07/21(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목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07/22(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금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</a:tr>
              <a:tr h="17994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인천 </a:t>
                      </a:r>
                      <a:r>
                        <a:rPr lang="en-US" altLang="ko-K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–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일본</a:t>
                      </a:r>
                      <a:r>
                        <a:rPr lang="en-US" altLang="ko-K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(</a:t>
                      </a:r>
                      <a:r>
                        <a:rPr lang="ko-KR" altLang="en-US" sz="16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나리타</a:t>
                      </a:r>
                      <a:r>
                        <a:rPr lang="en-US" altLang="ko-K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6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일본</a:t>
                      </a:r>
                      <a:r>
                        <a:rPr lang="en-US" altLang="ko-K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(</a:t>
                      </a:r>
                      <a:r>
                        <a:rPr lang="ko-KR" altLang="en-US" sz="16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나리타</a:t>
                      </a:r>
                      <a:r>
                        <a:rPr lang="en-US" altLang="ko-K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</a:p>
                    <a:p>
                      <a:pPr marL="127000" marR="0" indent="0" algn="ctr" defTabSz="914400" rtl="0" eaLnBrk="1" fontAlgn="auto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-</a:t>
                      </a:r>
                      <a:r>
                        <a:rPr lang="ko-KR" altLang="en-US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파리</a:t>
                      </a:r>
                      <a:r>
                        <a:rPr lang="en-US" altLang="ko-K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(CDG)</a:t>
                      </a:r>
                      <a:endParaRPr lang="en-US" altLang="ko-KR" sz="20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블로뉴</a:t>
                      </a:r>
                      <a:r>
                        <a:rPr lang="ko-KR" altLang="en-US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숲</a:t>
                      </a:r>
                      <a:endParaRPr lang="en-US" sz="14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les </a:t>
                      </a:r>
                      <a:r>
                        <a:rPr lang="en-US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Abondances</a:t>
                      </a:r>
                      <a:endParaRPr lang="en-US" sz="14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개선문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les </a:t>
                      </a:r>
                      <a:r>
                        <a:rPr lang="en-US" altLang="ko-KR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Abondances</a:t>
                      </a:r>
                      <a:endParaRPr lang="en-US" altLang="ko-KR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샹젤리제</a:t>
                      </a:r>
                      <a:r>
                        <a:rPr lang="ko-KR" altLang="en-US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거리</a:t>
                      </a:r>
                      <a:endParaRPr lang="ko-KR" altLang="en-US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에펠탑</a:t>
                      </a:r>
                      <a:endParaRPr lang="ko-KR" alt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Residence </a:t>
                      </a: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Des </a:t>
                      </a:r>
                      <a:r>
                        <a:rPr lang="en-US" altLang="ko-KR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Jardin</a:t>
                      </a:r>
                      <a:r>
                        <a:rPr lang="en-US" altLang="ko-KR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DeMontmartre</a:t>
                      </a:r>
                      <a:endParaRPr lang="en-US" altLang="ko-KR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Residence </a:t>
                      </a:r>
                      <a:endParaRPr lang="en-US" sz="12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Des </a:t>
                      </a:r>
                      <a:r>
                        <a:rPr lang="en-US" sz="12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Jardin</a:t>
                      </a:r>
                      <a:r>
                        <a:rPr lang="en-US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  <a:endParaRPr lang="en-US" sz="12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DeMontmartre</a:t>
                      </a:r>
                      <a:endParaRPr lang="en-US" sz="12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몽마르트르</a:t>
                      </a:r>
                      <a:r>
                        <a:rPr lang="ko-KR" altLang="en-US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언덕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</a:tr>
              <a:tr h="3228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07/23(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토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07/24(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일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07/25(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월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07/26(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화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07/27(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수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07/28(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목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</a:tr>
              <a:tr h="1409102"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베르사이유궁전</a:t>
                      </a:r>
                      <a:r>
                        <a:rPr lang="en-US" altLang="ko-KR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,</a:t>
                      </a:r>
                      <a:r>
                        <a:rPr lang="en-US" altLang="ko-KR" sz="1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  <a:r>
                        <a:rPr lang="ko-KR" altLang="en-US" sz="1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정원</a:t>
                      </a:r>
                      <a:endParaRPr lang="en-US" altLang="ko-KR" sz="14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루브르</a:t>
                      </a:r>
                      <a:r>
                        <a:rPr lang="ko-KR" altLang="en-US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박물관</a:t>
                      </a:r>
                      <a:endParaRPr lang="en-US" altLang="ko-KR" sz="14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뙬르</a:t>
                      </a:r>
                      <a:r>
                        <a:rPr lang="ko-KR" altLang="en-US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공원</a:t>
                      </a:r>
                      <a:endParaRPr lang="en-US" altLang="ko-KR" sz="14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콩코드 광장</a:t>
                      </a: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Residence 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Arefo</a:t>
                      </a:r>
                      <a:r>
                        <a:rPr lang="en-US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Le </a:t>
                      </a:r>
                      <a:r>
                        <a:rPr lang="en-US" sz="12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Bocage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Residence </a:t>
                      </a:r>
                      <a:endParaRPr lang="en-US" altLang="ko-KR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Arefo</a:t>
                      </a:r>
                      <a:r>
                        <a:rPr lang="en-US" altLang="ko-KR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Le </a:t>
                      </a:r>
                      <a:r>
                        <a:rPr lang="en-US" altLang="ko-KR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Bocage</a:t>
                      </a:r>
                      <a:endParaRPr lang="en-US" altLang="ko-KR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방쎈느</a:t>
                      </a:r>
                      <a:r>
                        <a:rPr lang="ko-KR" altLang="en-US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성</a:t>
                      </a:r>
                      <a:endParaRPr lang="ko-KR" altLang="en-US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노트르담</a:t>
                      </a:r>
                      <a:r>
                        <a:rPr lang="ko-KR" altLang="en-US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성당</a:t>
                      </a:r>
                      <a:endParaRPr lang="ko-KR" alt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롱스르소니에</a:t>
                      </a:r>
                      <a:endParaRPr lang="ko-KR" alt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Ma </a:t>
                      </a:r>
                      <a:r>
                        <a:rPr lang="en-US" altLang="ko-KR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Maison</a:t>
                      </a:r>
                      <a:r>
                        <a:rPr lang="en-US" altLang="ko-KR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De </a:t>
                      </a:r>
                      <a:r>
                        <a:rPr lang="en-US" altLang="ko-KR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Retraite</a:t>
                      </a:r>
                      <a:endParaRPr lang="en-US" altLang="ko-KR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</a:tr>
              <a:tr h="145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07/29(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금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07/30(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토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07/31(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일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08/01(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월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08/02(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화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08/03(</a:t>
                      </a:r>
                      <a:r>
                        <a:rPr lang="ko-KR" altLang="en-US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수</a:t>
                      </a:r>
                      <a:r>
                        <a:rPr lang="en-US" altLang="ko-KR" sz="1400" b="1" dirty="0" smtClean="0"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400" b="1" dirty="0" smtClean="0">
                        <a:solidFill>
                          <a:srgbClr val="000000"/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</a:tr>
              <a:tr h="893774"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Ma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Maison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De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Retraite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Ma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Maison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De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Retraite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쉬농소</a:t>
                      </a:r>
                      <a:r>
                        <a:rPr lang="ko-KR" altLang="en-US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성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퐁비두</a:t>
                      </a:r>
                      <a:r>
                        <a:rPr lang="ko-KR" alt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센터</a:t>
                      </a:r>
                      <a:endParaRPr lang="en-US" altLang="ko-KR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파리</a:t>
                      </a:r>
                      <a:r>
                        <a:rPr lang="en-US" altLang="ko-KR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(CDG)-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일본</a:t>
                      </a:r>
                      <a:r>
                        <a:rPr lang="en-US" altLang="ko-KR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(</a:t>
                      </a:r>
                      <a:r>
                        <a:rPr lang="ko-KR" alt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나리타</a:t>
                      </a:r>
                      <a:r>
                        <a:rPr lang="en-US" altLang="ko-KR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-</a:t>
                      </a:r>
                      <a:r>
                        <a:rPr lang="ko-KR" altLang="en-US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일본</a:t>
                      </a:r>
                      <a:endParaRPr lang="en-US" altLang="ko-KR" sz="16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(</a:t>
                      </a:r>
                      <a:r>
                        <a:rPr lang="ko-KR" altLang="en-US" sz="16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나리타</a:t>
                      </a:r>
                      <a:r>
                        <a:rPr lang="en-US" altLang="ko-K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일본</a:t>
                      </a:r>
                      <a:r>
                        <a:rPr lang="en-US" altLang="ko-KR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(</a:t>
                      </a:r>
                      <a:r>
                        <a:rPr lang="ko-KR" alt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나리타</a:t>
                      </a:r>
                      <a:r>
                        <a:rPr lang="en-US" altLang="ko-KR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-</a:t>
                      </a:r>
                      <a:r>
                        <a:rPr lang="ko-KR" alt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인천</a:t>
                      </a:r>
                      <a:endParaRPr lang="ko-KR" alt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 rot="-1200000">
            <a:off x="6435138" y="5649079"/>
            <a:ext cx="180850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ix매점갈시간 M" pitchFamily="18" charset="-127"/>
                <a:ea typeface="Rix매점갈시간 M" pitchFamily="18" charset="-127"/>
              </a:rPr>
              <a:t>일 정</a:t>
            </a:r>
            <a:endParaRPr lang="ko-KR" altLang="en-US" sz="6600" dirty="0">
              <a:solidFill>
                <a:srgbClr val="00B050"/>
              </a:solidFill>
              <a:latin typeface="Rix매점갈시간 M" pitchFamily="18" charset="-127"/>
              <a:ea typeface="Rix매점갈시간 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바탕 화면\ppt재료\P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95936" y="3573016"/>
            <a:ext cx="4752528" cy="1498178"/>
          </a:xfrm>
        </p:spPr>
        <p:txBody>
          <a:bodyPr>
            <a:normAutofit/>
          </a:bodyPr>
          <a:lstStyle/>
          <a:p>
            <a:r>
              <a:rPr lang="en-US" altLang="ko-KR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디지영이체M" pitchFamily="18" charset="-127"/>
                <a:ea typeface="디지영이체M" pitchFamily="18" charset="-127"/>
              </a:rPr>
              <a:t>07.19 </a:t>
            </a:r>
            <a:r>
              <a:rPr lang="en-US" altLang="ko-KR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디지영이체M" pitchFamily="18" charset="-127"/>
                <a:ea typeface="디지영이체M" pitchFamily="18" charset="-127"/>
              </a:rPr>
              <a:t>-</a:t>
            </a:r>
            <a:r>
              <a:rPr lang="en-US" altLang="ko-KR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디지영이체M" pitchFamily="18" charset="-127"/>
                <a:ea typeface="디지영이체M" pitchFamily="18" charset="-127"/>
              </a:rPr>
              <a:t>20</a:t>
            </a:r>
            <a:endParaRPr lang="ko-KR" altLang="en-US" sz="6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디지영이체M" pitchFamily="18" charset="-127"/>
              <a:ea typeface="디지영이체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699792" y="-36710"/>
          <a:ext cx="6270490" cy="689471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440160"/>
                <a:gridCol w="4830330"/>
              </a:tblGrid>
              <a:tr h="14372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연락처 및 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사전접촉유무</a:t>
                      </a:r>
                    </a:p>
                  </a:txBody>
                  <a:tcPr marL="90311" marR="90311" marT="45156" marB="45156"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80008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http://www.lesabondances.fr/abondances/direction.htm</a:t>
                      </a:r>
                      <a:endParaRPr lang="en-US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주소 </a:t>
                      </a:r>
                      <a:r>
                        <a:rPr lang="en-US" altLang="ko-KR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- 56 </a:t>
                      </a:r>
                      <a:r>
                        <a:rPr lang="en-US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RUE DES ABONDANCES </a:t>
                      </a:r>
                      <a:r>
                        <a:rPr lang="ko-KR" altLang="en-US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우편번호 </a:t>
                      </a:r>
                      <a:r>
                        <a:rPr lang="en-US" altLang="ko-KR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- 92100 </a:t>
                      </a:r>
                      <a:endParaRPr lang="ko-KR" altLang="en-US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Tel : .01 41 22 56 56 fax : .01 41 22 56 45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담당자</a:t>
                      </a:r>
                      <a:r>
                        <a:rPr lang="en-US" altLang="ko-KR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: </a:t>
                      </a:r>
                      <a:r>
                        <a:rPr lang="en-US" sz="1400" b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Mr.Edouard</a:t>
                      </a:r>
                      <a:r>
                        <a:rPr lang="en-US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Cousin </a:t>
                      </a:r>
                      <a:r>
                        <a:rPr lang="en-US" sz="1400" b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directeur</a:t>
                      </a:r>
                      <a:r>
                        <a:rPr lang="en-US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adjoint</a:t>
                      </a:r>
                      <a:r>
                        <a:rPr lang="en-US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</a:p>
                  </a:txBody>
                  <a:tcPr marL="90311" marR="90311" marT="45156" marB="45156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지 역</a:t>
                      </a:r>
                    </a:p>
                  </a:txBody>
                  <a:tcPr marL="90311" marR="90311" marT="45156" marB="45156"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파리 </a:t>
                      </a:r>
                      <a:r>
                        <a:rPr lang="ko-KR" altLang="en-US" sz="1800" b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블로뉴</a:t>
                      </a:r>
                      <a:endParaRPr lang="ko-KR" altLang="en-US" sz="18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marL="90311" marR="90311" marT="45156" marB="45156" anchor="ctr"/>
                </a:tc>
              </a:tr>
              <a:tr h="2779292"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내 용</a:t>
                      </a:r>
                    </a:p>
                  </a:txBody>
                  <a:tcPr marL="90311" marR="90311" marT="45156" marB="45156"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u="sng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Tx/>
                          <a:latin typeface="좋은_귀염둥이빼로 L" pitchFamily="18" charset="-127"/>
                          <a:ea typeface="좋은_귀염둥이빼로 L" pitchFamily="18" charset="-127"/>
                        </a:rPr>
                        <a:t>담당자를 통한 기관관찰 및 기관에 대한 전반적인 소개</a:t>
                      </a:r>
                      <a:endParaRPr lang="ko-KR" altLang="en-US" sz="1600" b="1" baseline="0" dirty="0">
                        <a:solidFill>
                          <a:schemeClr val="accent2">
                            <a:lumMod val="50000"/>
                          </a:schemeClr>
                        </a:solidFill>
                        <a:uFillTx/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→ 연속보호체계</a:t>
                      </a:r>
                      <a:r>
                        <a:rPr lang="en-US" altLang="ko-K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(</a:t>
                      </a:r>
                      <a:r>
                        <a:rPr lang="en-US" altLang="ko-KR" sz="1600" b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Continum</a:t>
                      </a:r>
                      <a:r>
                        <a:rPr lang="en-US" altLang="ko-K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of Care)</a:t>
                      </a:r>
                      <a:r>
                        <a:rPr lang="ko-KR" altLang="en-US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를 이룬 시설로서 노인에게 일정한 곳에서 건강수준에 따라 요구되는 서비스를 계속 받을 수 있도록 </a:t>
                      </a:r>
                      <a:r>
                        <a:rPr lang="ko-KR" altLang="en-US" sz="1600" b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일반치료자부터</a:t>
                      </a:r>
                      <a:r>
                        <a:rPr lang="en-US" altLang="ko-K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중증 </a:t>
                      </a:r>
                      <a:r>
                        <a:rPr lang="ko-KR" altLang="en-US" sz="1600" b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장기치료자를</a:t>
                      </a:r>
                      <a:r>
                        <a:rPr lang="ko-KR" altLang="en-US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위한 시설을 전부 겸비하고 있다</a:t>
                      </a:r>
                      <a:r>
                        <a:rPr lang="en-US" altLang="ko-KR" sz="1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.</a:t>
                      </a: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6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국립보건시설의 특징과 방문 의료 프로그램</a:t>
                      </a:r>
                      <a:r>
                        <a:rPr lang="en-US" altLang="ko-KR" sz="16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, </a:t>
                      </a:r>
                      <a:r>
                        <a:rPr lang="ko-KR" altLang="en-US" sz="16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연속보호체계를 통한 노인요양인프라 구축방법 조사 후 인터뷰</a:t>
                      </a:r>
                      <a:endParaRPr lang="ko-KR" alt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marL="90311" marR="90311" marT="45156" marB="45156" anchor="ctr"/>
                </a:tc>
              </a:tr>
              <a:tr h="5693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이 동 수 단</a:t>
                      </a:r>
                    </a:p>
                  </a:txBody>
                  <a:tcPr marL="90311" marR="90311" marT="45156" marB="45156"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숙소 </a:t>
                      </a:r>
                      <a:r>
                        <a:rPr lang="en-US" altLang="ko-K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- </a:t>
                      </a:r>
                      <a:r>
                        <a:rPr lang="ko-KR" altLang="en-US" sz="2000" b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레쟈봉던스</a:t>
                      </a:r>
                      <a:r>
                        <a:rPr lang="en-US" altLang="ko-K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(</a:t>
                      </a:r>
                      <a:r>
                        <a:rPr lang="ko-KR" altLang="en-US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택시 </a:t>
                      </a:r>
                      <a:r>
                        <a:rPr lang="en-US" altLang="ko-KR" sz="2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15-20</a:t>
                      </a:r>
                      <a:r>
                        <a:rPr lang="en-US" altLang="ko-KR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€</a:t>
                      </a:r>
                      <a:r>
                        <a:rPr lang="en-US" altLang="ko-KR" sz="2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)</a:t>
                      </a:r>
                      <a:endParaRPr lang="ko-KR" altLang="en-US" sz="2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marL="90311" marR="90311" marT="45156" marB="45156" anchor="ctr"/>
                </a:tc>
              </a:tr>
              <a:tr h="6894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숙</a:t>
                      </a:r>
                      <a:r>
                        <a:rPr lang="ko-KR" altLang="en-US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소</a:t>
                      </a:r>
                    </a:p>
                  </a:txBody>
                  <a:tcPr marL="90311" marR="90311" marT="45156" marB="45156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Grand Hotel Magenta - </a:t>
                      </a:r>
                      <a:r>
                        <a:rPr lang="en-US" sz="2000" b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Pari</a:t>
                      </a:r>
                      <a:endParaRPr lang="en-US" sz="2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marL="90311" marR="90311" marT="45156" marB="45156" anchor="ctr"/>
                </a:tc>
              </a:tr>
            </a:tbl>
          </a:graphicData>
        </a:graphic>
      </p:graphicFrame>
      <p:pic>
        <p:nvPicPr>
          <p:cNvPr id="9" name="그림 8" descr="레자봉.jpg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-960000">
            <a:off x="-499712" y="-62968"/>
            <a:ext cx="4327101" cy="2884735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8" name="TextBox 7"/>
          <p:cNvSpPr txBox="1"/>
          <p:nvPr/>
        </p:nvSpPr>
        <p:spPr>
          <a:xfrm rot="1020000">
            <a:off x="158554" y="5028804"/>
            <a:ext cx="2627784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les </a:t>
            </a:r>
            <a:r>
              <a:rPr lang="en-US" altLang="ko-KR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Abondances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endParaRPr lang="ko-KR" alt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바탕 화면\ppt재료\P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95936" y="2996952"/>
            <a:ext cx="4752528" cy="1498178"/>
          </a:xfrm>
        </p:spPr>
        <p:txBody>
          <a:bodyPr>
            <a:normAutofit/>
          </a:bodyPr>
          <a:lstStyle/>
          <a:p>
            <a:r>
              <a:rPr lang="en-US" altLang="ko-KR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디지영이체M" pitchFamily="18" charset="-127"/>
                <a:ea typeface="디지영이체M" pitchFamily="18" charset="-127"/>
              </a:rPr>
              <a:t>07.21 </a:t>
            </a:r>
            <a:r>
              <a:rPr lang="en-US" altLang="ko-KR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디지영이체M" pitchFamily="18" charset="-127"/>
                <a:ea typeface="디지영이체M" pitchFamily="18" charset="-127"/>
              </a:rPr>
              <a:t>-</a:t>
            </a:r>
            <a:r>
              <a:rPr lang="en-US" altLang="ko-KR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디지영이체M" pitchFamily="18" charset="-127"/>
                <a:ea typeface="디지영이체M" pitchFamily="18" charset="-127"/>
              </a:rPr>
              <a:t>22</a:t>
            </a:r>
            <a:endParaRPr lang="ko-KR" altLang="en-US" sz="6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디지영이체M" pitchFamily="18" charset="-127"/>
              <a:ea typeface="디지영이체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 rot="1020000">
            <a:off x="-48841" y="4460829"/>
            <a:ext cx="2951131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Residence Des </a:t>
            </a:r>
            <a:r>
              <a:rPr lang="en-US" altLang="ko-KR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Jardin</a:t>
            </a:r>
            <a:r>
              <a:rPr lang="en-US" altLang="ko-KR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 </a:t>
            </a:r>
            <a:r>
              <a:rPr lang="en-US" altLang="ko-KR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DeMontmartre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endParaRPr lang="en-US" altLang="ko-KR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endParaRPr lang="ko-KR" alt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915816" y="0"/>
          <a:ext cx="6228184" cy="680316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307570"/>
                <a:gridCol w="4920614"/>
              </a:tblGrid>
              <a:tr h="13407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연락처 및 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사전접촉유무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18 Rue Pierre Picard 75018 Paris</a:t>
                      </a:r>
                    </a:p>
                    <a:p>
                      <a:pPr marL="1270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Tel: 01 42 57 84 84 </a:t>
                      </a:r>
                    </a:p>
                    <a:p>
                      <a:pPr marL="1270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담당자</a:t>
                      </a:r>
                      <a:r>
                        <a:rPr lang="en-US" altLang="ko-KR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: </a:t>
                      </a:r>
                      <a:r>
                        <a:rPr lang="en-US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Mr. le president </a:t>
                      </a:r>
                      <a:r>
                        <a:rPr lang="en-US" sz="20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Gecuel</a:t>
                      </a:r>
                      <a:r>
                        <a:rPr lang="en-US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지 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파리 </a:t>
                      </a:r>
                    </a:p>
                  </a:txBody>
                  <a:tcPr anchor="ctr"/>
                </a:tc>
              </a:tr>
              <a:tr h="3270866"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내 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u="sng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몽마르트르의</a:t>
                      </a:r>
                      <a:r>
                        <a:rPr lang="ko-KR" altLang="en-US" sz="20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정원 </a:t>
                      </a:r>
                      <a:r>
                        <a:rPr lang="ko-KR" altLang="en-US" sz="2000" b="1" u="sng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양로원에대한</a:t>
                      </a:r>
                      <a:r>
                        <a:rPr lang="ko-KR" altLang="en-US" sz="20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조사</a:t>
                      </a:r>
                      <a:endParaRPr lang="ko-KR" altLang="en-US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→ </a:t>
                      </a: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의료시설과 노인복지를 연구하는 시설기관에 대한 이해필요</a:t>
                      </a:r>
                      <a:r>
                        <a:rPr lang="en-US" altLang="ko-K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.</a:t>
                      </a:r>
                      <a:endParaRPr lang="ko-KR" alt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‘정원’의 개념</a:t>
                      </a:r>
                      <a:r>
                        <a:rPr lang="en-US" altLang="ko-K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외부활동을 증진시키는 프로그램 </a:t>
                      </a:r>
                      <a:endParaRPr lang="en-US" altLang="ko-KR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조사 </a:t>
                      </a: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및 </a:t>
                      </a:r>
                      <a:r>
                        <a:rPr lang="ko-KR" alt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인터뷰</a:t>
                      </a:r>
                      <a:endParaRPr lang="en-US" altLang="ko-KR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u="sng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몽마르트르의</a:t>
                      </a:r>
                      <a:r>
                        <a:rPr lang="ko-KR" altLang="en-US" sz="18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정원 양로원에서의 관찰</a:t>
                      </a:r>
                      <a:r>
                        <a:rPr lang="en-US" altLang="ko-KR" sz="18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.</a:t>
                      </a:r>
                      <a:endParaRPr lang="ko-KR" altLang="en-US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→ </a:t>
                      </a:r>
                      <a:r>
                        <a:rPr lang="ko-KR" altLang="en-US" sz="16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필요시</a:t>
                      </a: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함께하는 활동을 통해 이해를 높임</a:t>
                      </a:r>
                      <a:r>
                        <a:rPr lang="en-US" altLang="ko-K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.</a:t>
                      </a:r>
                      <a:endParaRPr lang="ko-KR" alt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u="sng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몽마르트르의</a:t>
                      </a:r>
                      <a:r>
                        <a:rPr lang="ko-KR" altLang="en-US" sz="18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정원 양로원 주위환경에 대한 관찰</a:t>
                      </a:r>
                      <a:r>
                        <a:rPr lang="en-US" altLang="ko-KR" sz="18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.</a:t>
                      </a:r>
                      <a:endParaRPr lang="ko-KR" alt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→ 시설 내</a:t>
                      </a:r>
                      <a:r>
                        <a:rPr lang="en-US" altLang="ko-K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외의 상황을 관찰하여 외부적인 요인들을 파악</a:t>
                      </a:r>
                      <a:r>
                        <a:rPr lang="en-US" altLang="ko-K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.</a:t>
                      </a:r>
                      <a:endParaRPr lang="ko-KR" alt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</a:tr>
              <a:tr h="5427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이 동 수 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PARIS VISIT </a:t>
                      </a: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티켓을 구매하여 이동 → 요금 </a:t>
                      </a:r>
                      <a:r>
                        <a:rPr lang="en-US" altLang="ko-KR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10€ </a:t>
                      </a:r>
                      <a:endParaRPr lang="ko-KR" altLang="en-US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</a:tr>
              <a:tr h="5427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숙</a:t>
                      </a: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Paris </a:t>
                      </a:r>
                      <a:r>
                        <a:rPr lang="en-US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Namdemun</a:t>
                      </a: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- </a:t>
                      </a:r>
                      <a:r>
                        <a:rPr lang="en-US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Pari</a:t>
                      </a:r>
                      <a:endParaRPr lang="en-US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9" name="그림 8" descr="champ-elysees-paris-france_3byuno.jpg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-900000">
            <a:off x="-635757" y="-112176"/>
            <a:ext cx="4211960" cy="3157553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바탕 화면\ppt재료\P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95936" y="2996952"/>
            <a:ext cx="4752528" cy="1498178"/>
          </a:xfrm>
        </p:spPr>
        <p:txBody>
          <a:bodyPr>
            <a:normAutofit/>
          </a:bodyPr>
          <a:lstStyle/>
          <a:p>
            <a:r>
              <a:rPr lang="en-US" altLang="ko-KR" sz="7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디지영이체M" pitchFamily="18" charset="-127"/>
                <a:ea typeface="디지영이체M" pitchFamily="18" charset="-127"/>
              </a:rPr>
              <a:t>07.25-26</a:t>
            </a:r>
            <a:endParaRPr lang="ko-KR" altLang="en-US" sz="7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디지영이체M" pitchFamily="18" charset="-127"/>
              <a:ea typeface="디지영이체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 rot="1020000">
            <a:off x="158554" y="4659473"/>
            <a:ext cx="2627784" cy="221599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Residence </a:t>
            </a:r>
            <a:r>
              <a:rPr lang="en-US" altLang="ko-KR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Arefo</a:t>
            </a:r>
            <a:r>
              <a:rPr lang="en-US" altLang="ko-KR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 Le </a:t>
            </a:r>
            <a:r>
              <a:rPr lang="en-US" altLang="ko-KR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Bocage</a:t>
            </a:r>
            <a:endParaRPr lang="en-US" altLang="ko-KR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endParaRPr lang="ko-KR" alt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2699792" y="116632"/>
          <a:ext cx="6264696" cy="653567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357495"/>
                <a:gridCol w="4907201"/>
              </a:tblGrid>
              <a:tr h="10916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연락처 및 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사전접촉유무</a:t>
                      </a:r>
                    </a:p>
                  </a:txBody>
                  <a:tcPr marL="85259" marR="85259" marT="42629" marB="42629"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61, Avenue Paul </a:t>
                      </a:r>
                      <a:r>
                        <a:rPr lang="en-US" sz="16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Doumer</a:t>
                      </a:r>
                      <a:r>
                        <a:rPr 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93330 Neuilly Sur Marne </a:t>
                      </a:r>
                    </a:p>
                    <a:p>
                      <a:pPr marL="1270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Tel: 01 49 44 76 00</a:t>
                      </a:r>
                    </a:p>
                    <a:p>
                      <a:pPr marL="1270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담당자</a:t>
                      </a:r>
                      <a:r>
                        <a:rPr lang="en-US" altLang="ko-K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: </a:t>
                      </a:r>
                      <a:r>
                        <a:rPr lang="en-US" sz="16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directrice</a:t>
                      </a:r>
                      <a:r>
                        <a:rPr 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Mme </a:t>
                      </a:r>
                      <a:r>
                        <a:rPr lang="en-US" sz="16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Visee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marL="85259" marR="85259" marT="42629" marB="42629" anchor="ctr"/>
                </a:tc>
              </a:tr>
              <a:tr h="513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지 역</a:t>
                      </a:r>
                    </a:p>
                  </a:txBody>
                  <a:tcPr marL="85259" marR="85259" marT="42629" marB="42629"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뇔리</a:t>
                      </a:r>
                      <a:r>
                        <a:rPr lang="ko-KR" alt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  <a:r>
                        <a:rPr lang="en-US" altLang="ko-KR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- </a:t>
                      </a:r>
                      <a:r>
                        <a:rPr lang="ko-KR" alt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흐</a:t>
                      </a:r>
                      <a:r>
                        <a:rPr lang="ko-KR" alt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  <a:r>
                        <a:rPr lang="en-US" altLang="ko-KR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-</a:t>
                      </a:r>
                      <a:r>
                        <a:rPr lang="ko-KR" alt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마혼느</a:t>
                      </a:r>
                      <a:endParaRPr lang="ko-KR" alt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marL="85259" marR="85259" marT="42629" marB="42629" anchor="ctr"/>
                </a:tc>
              </a:tr>
              <a:tr h="3509596"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내 용</a:t>
                      </a:r>
                    </a:p>
                  </a:txBody>
                  <a:tcPr marL="85259" marR="85259" marT="42629" marB="42629"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u="sng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아르포</a:t>
                      </a:r>
                      <a:r>
                        <a:rPr lang="ko-KR" altLang="en-US" sz="18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  <a:r>
                        <a:rPr lang="ko-KR" altLang="en-US" sz="1800" b="1" u="sng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르</a:t>
                      </a:r>
                      <a:r>
                        <a:rPr lang="ko-KR" altLang="en-US" sz="18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  <a:r>
                        <a:rPr lang="ko-KR" altLang="en-US" sz="1800" b="1" u="sng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보까즈</a:t>
                      </a:r>
                      <a:r>
                        <a:rPr lang="ko-KR" altLang="en-US" sz="18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양로원 방문</a:t>
                      </a:r>
                      <a:endParaRPr lang="ko-KR" altLang="en-US" sz="1800" b="1" u="sng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→ 다양한 예술적 활동공간과 만남이 있는 진실 된 삶이 있는 곳이다</a:t>
                      </a:r>
                      <a:r>
                        <a:rPr lang="en-US" altLang="ko-KR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. </a:t>
                      </a: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그곳은 준비된 서비스와 다양한 활동과 건강하고 위생적인 삶에로의 초대를 제공하고 있다</a:t>
                      </a:r>
                      <a:r>
                        <a:rPr lang="en-US" altLang="ko-KR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.</a:t>
                      </a:r>
                      <a:endParaRPr lang="ko-KR" altLang="en-US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‘초대’라는 개념에 대한 이해</a:t>
                      </a:r>
                      <a:r>
                        <a:rPr lang="en-US" altLang="ko-KR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.</a:t>
                      </a:r>
                    </a:p>
                    <a:p>
                      <a:pPr marL="1270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8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u="sng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아르포</a:t>
                      </a:r>
                      <a:r>
                        <a:rPr lang="ko-KR" altLang="en-US" sz="16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  <a:r>
                        <a:rPr lang="ko-KR" altLang="en-US" sz="1600" b="1" u="sng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르</a:t>
                      </a:r>
                      <a:r>
                        <a:rPr lang="ko-KR" altLang="en-US" sz="16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  <a:r>
                        <a:rPr lang="ko-KR" altLang="en-US" sz="1600" b="1" u="sng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보까즈</a:t>
                      </a:r>
                      <a:r>
                        <a:rPr lang="ko-KR" altLang="en-US" sz="16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</a:t>
                      </a:r>
                      <a:r>
                        <a:rPr lang="ko-KR" altLang="en-US" sz="1600" b="1" u="sng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양로원과 주위환경 관찰</a:t>
                      </a:r>
                      <a:r>
                        <a:rPr lang="en-US" altLang="ko-KR" sz="1600" b="1" u="sng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.</a:t>
                      </a:r>
                      <a:endParaRPr lang="ko-KR" alt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→ </a:t>
                      </a:r>
                      <a:r>
                        <a:rPr lang="ko-KR" altLang="en-US" sz="16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필요시</a:t>
                      </a: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함께하는 활동을 통해 이해를 높임</a:t>
                      </a:r>
                      <a:r>
                        <a:rPr lang="en-US" altLang="ko-K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.</a:t>
                      </a:r>
                      <a:endParaRPr lang="ko-KR" alt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→</a:t>
                      </a: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시설 내</a:t>
                      </a:r>
                      <a:r>
                        <a:rPr lang="en-US" altLang="ko-K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외의 상황을 관찰하여 외부적인 요인들을 파악</a:t>
                      </a:r>
                      <a:r>
                        <a:rPr lang="en-US" altLang="ko-KR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.</a:t>
                      </a:r>
                      <a:endParaRPr lang="ko-KR" altLang="en-US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marL="85259" marR="85259" marT="42629" marB="42629" anchor="ctr"/>
                </a:tc>
              </a:tr>
              <a:tr h="8860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이 동 수 단</a:t>
                      </a:r>
                    </a:p>
                  </a:txBody>
                  <a:tcPr marL="85259" marR="85259" marT="42629" marB="42629" anchor="ctr"/>
                </a:tc>
                <a:tc>
                  <a:txBody>
                    <a:bodyPr/>
                    <a:lstStyle/>
                    <a:p>
                      <a:pPr marL="127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RER</a:t>
                      </a: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을 통해서 </a:t>
                      </a:r>
                      <a:r>
                        <a:rPr lang="en-US" altLang="ko-K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Sully-</a:t>
                      </a:r>
                      <a:r>
                        <a:rPr lang="en-US" altLang="ko-KR" sz="16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Morland</a:t>
                      </a: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역에서 </a:t>
                      </a:r>
                      <a:r>
                        <a:rPr lang="en-US" altLang="ko-K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Neuilly-</a:t>
                      </a:r>
                      <a:r>
                        <a:rPr lang="en-US" altLang="ko-KR" sz="16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Plaisance</a:t>
                      </a: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역으로 이동한 후에 내려서 도보로 이동</a:t>
                      </a:r>
                      <a:r>
                        <a:rPr lang="en-US" altLang="ko-K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. →</a:t>
                      </a:r>
                      <a:r>
                        <a:rPr lang="ko-KR" alt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요금 </a:t>
                      </a:r>
                      <a:r>
                        <a:rPr lang="en-US" altLang="ko-K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0,34 €</a:t>
                      </a:r>
                      <a:endParaRPr lang="ko-KR" alt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marL="85259" marR="85259" marT="42629" marB="42629" anchor="ctr"/>
                </a:tc>
              </a:tr>
              <a:tr h="513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숙</a:t>
                      </a:r>
                      <a:r>
                        <a:rPr lang="ko-KR" alt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소</a:t>
                      </a:r>
                    </a:p>
                  </a:txBody>
                  <a:tcPr marL="85259" marR="85259" marT="42629" marB="42629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Paris </a:t>
                      </a:r>
                      <a:r>
                        <a:rPr lang="en-US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Namdemun</a:t>
                      </a: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 - </a:t>
                      </a:r>
                      <a:r>
                        <a:rPr lang="en-US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좋은_귀염둥이빼로 L" pitchFamily="18" charset="-127"/>
                          <a:ea typeface="좋은_귀염둥이빼로 L" pitchFamily="18" charset="-127"/>
                        </a:rPr>
                        <a:t>Pari</a:t>
                      </a:r>
                      <a:endParaRPr lang="en-US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좋은_귀염둥이빼로 L" pitchFamily="18" charset="-127"/>
                        <a:ea typeface="좋은_귀염둥이빼로 L" pitchFamily="18" charset="-127"/>
                      </a:endParaRPr>
                    </a:p>
                  </a:txBody>
                  <a:tcPr marL="85259" marR="85259" marT="42629" marB="42629" anchor="ctr"/>
                </a:tc>
              </a:tr>
            </a:tbl>
          </a:graphicData>
        </a:graphic>
      </p:graphicFrame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" name="그림 6" descr="아르포.jpg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-780000">
            <a:off x="-552473" y="-114269"/>
            <a:ext cx="4041152" cy="2915423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832</Words>
  <Application>Microsoft Office PowerPoint</Application>
  <PresentationFormat>화면 슬라이드 쇼(4:3)</PresentationFormat>
  <Paragraphs>195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22" baseType="lpstr">
      <vt:lpstr>굴림</vt:lpstr>
      <vt:lpstr>Arial</vt:lpstr>
      <vt:lpstr>산돌종이학Blur</vt:lpstr>
      <vt:lpstr> 피아노M</vt:lpstr>
      <vt:lpstr>맑은 고딕</vt:lpstr>
      <vt:lpstr>Rix매점갈시간 M</vt:lpstr>
      <vt:lpstr>좋은_귀염둥이빼로 L</vt:lpstr>
      <vt:lpstr>디지영이체M</vt:lpstr>
      <vt:lpstr>무지개m</vt:lpstr>
      <vt:lpstr>GroundM10</vt:lpstr>
      <vt:lpstr>Office 테마</vt:lpstr>
      <vt:lpstr>FRANCE</vt:lpstr>
      <vt:lpstr>목 차</vt:lpstr>
      <vt:lpstr>주제</vt:lpstr>
      <vt:lpstr>개요</vt:lpstr>
      <vt:lpstr>조사 내용</vt:lpstr>
      <vt:lpstr>일   정</vt:lpstr>
      <vt:lpstr>07.19 -20</vt:lpstr>
      <vt:lpstr>07.21 -22</vt:lpstr>
      <vt:lpstr>07.25-26</vt:lpstr>
      <vt:lpstr>07.28 -30</vt:lpstr>
      <vt:lpstr>잘 다녀오겠습니다.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</dc:title>
  <dc:creator>Your User Name</dc:creator>
  <cp:lastModifiedBy>user</cp:lastModifiedBy>
  <cp:revision>41</cp:revision>
  <dcterms:created xsi:type="dcterms:W3CDTF">2011-05-18T13:47:42Z</dcterms:created>
  <dcterms:modified xsi:type="dcterms:W3CDTF">2011-05-22T14:51:23Z</dcterms:modified>
</cp:coreProperties>
</file>